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Nanum Gothic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A9612E8-D888-441C-801A-5270D9AE9F11}">
  <a:tblStyle styleId="{AA9612E8-D888-441C-801A-5270D9AE9F1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7413845-4D0F-4A2F-B8EC-791676B062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-regular.fntdata"/><Relationship Id="rId20" Type="http://schemas.openxmlformats.org/officeDocument/2006/relationships/slide" Target="slides/slide14.xml"/><Relationship Id="rId41" Type="http://schemas.openxmlformats.org/officeDocument/2006/relationships/font" Target="fonts/NanumGothic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a592fd29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5a592fd294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a592fd2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5a592fd29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a592fd29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5a592fd29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a592fd2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5a592fd294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a592fd2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5a592fd29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a592fd29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5a592fd294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a6059f8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5a6059f87f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3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0" y="1285500"/>
            <a:ext cx="9144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200"/>
              <a:t>고객 맞춤형 와인 마케팅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을 통한 와인 시장 선점 방안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2300">
                <a:latin typeface="Arial"/>
                <a:ea typeface="Arial"/>
                <a:cs typeface="Arial"/>
                <a:sym typeface="Arial"/>
              </a:rPr>
              <a:t>와인 선택속성 데이터 분석</a:t>
            </a:r>
            <a:r>
              <a:rPr lang="ko-KR" sz="2300">
                <a:latin typeface="Arial"/>
                <a:ea typeface="Arial"/>
                <a:cs typeface="Arial"/>
                <a:sym typeface="Arial"/>
              </a:rPr>
              <a:t>을 기반으로-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3381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-KR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13.5°</a:t>
            </a:r>
            <a:endParaRPr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김원배 연선경 오가영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이준영 이재윤 최우혁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225095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3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464456" y="5469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1065400"/>
                <a:gridCol w="1235125"/>
                <a:gridCol w="3534225"/>
                <a:gridCol w="689425"/>
                <a:gridCol w="1734450"/>
              </a:tblGrid>
              <a:tr h="246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DB</a:t>
                      </a:r>
                      <a:endParaRPr sz="14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항목명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의미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속성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특이사항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</a:tr>
              <a:tr h="246400">
                <a:tc rowSpan="8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Seq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선호 조사 대상의 인덱스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ID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Gender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선호 조사 대상의 성별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 (M, F)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Age</a:t>
                      </a:r>
                      <a:endParaRPr sz="14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선호 조사 대상의 연령대(20대, 30대 등)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Job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선호 조사 대상의 직업(학생, 임시직 등)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246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Marital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고객의 결혼 상태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Province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고객의 주소 (광역시도 각 6개) 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전국 시, 도 X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246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City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고객의 주소 (5개 시구)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Choice1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첫 번째로 선택한 포도주 (8개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Side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Side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시음회에 임의로 제공된 하나의 안주 (치즈 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</a:tr>
              <a:tr h="6075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Choice2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안주가 주어졌을 때 선택한 안주를 먹고 선택한 포도주 (8개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4"/>
          <p:cNvGraphicFramePr/>
          <p:nvPr/>
        </p:nvGraphicFramePr>
        <p:xfrm>
          <a:off x="354083" y="6416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1632850"/>
                <a:gridCol w="1632850"/>
                <a:gridCol w="1342575"/>
                <a:gridCol w="907150"/>
                <a:gridCol w="2772225"/>
              </a:tblGrid>
              <a:tr h="24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DB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항목명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의미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속성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특이사항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</a:tr>
              <a:tr h="243825">
                <a:tc rowSpan="1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Wine Quality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Fixed Acidity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고정 산도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Volatile Acidity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휘발성 산도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Citric Acid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구연산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Residual Sugar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잔류 설탕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Chlorides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염화나트륨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Free Sulfur Dioxide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자유 이산화황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Total Sulfur Dioxide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총 이산화황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Density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밀도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pH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산성도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Sulphates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칼슘 황산염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Alcohol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알코올 도수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Quality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퀄리티 (1~8)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측정값 3 ~ 8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2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5"/>
          <p:cNvGraphicFramePr/>
          <p:nvPr/>
        </p:nvGraphicFramePr>
        <p:xfrm>
          <a:off x="493486" y="6090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1153875"/>
                <a:gridCol w="1415150"/>
                <a:gridCol w="2278750"/>
                <a:gridCol w="1422400"/>
                <a:gridCol w="1843325"/>
              </a:tblGrid>
              <a:tr h="24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DB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항목명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의미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속성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특이사항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</a:tr>
              <a:tr h="243825">
                <a:tc rowSpan="9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Job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직업 (13 집단)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구매 날짜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 (날짜)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5~10월까지 일 단위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Gender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구매자 성별 (남성, 여성)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Age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구매자 연령대 (20대 등)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Marital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구매자 결혼 여부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/>
                        <a:t>Province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고객의 주소 (광역시도 각 6개) 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전국 시, 도 X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/>
                        <a:t>City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고객의 주소 (5개 시구)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/>
                        <a:t>Purchase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고객의 구매 목록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ko-KR" sz="1200" u="none" cap="none" strike="noStrike"/>
                        <a:t>Amount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고객의 구매 와인 총 가격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Prefer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와인 선택 시 주요 결정사항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(2개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Frequency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음주 횟수 (0~7회)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WineFrequency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와인 음주 횟수 (0~5회)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</a:tbl>
          </a:graphicData>
        </a:graphic>
      </p:graphicFrame>
      <p:sp>
        <p:nvSpPr>
          <p:cNvPr id="197" name="Google Shape;197;p2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2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756608" y="9491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887725"/>
                <a:gridCol w="890400"/>
                <a:gridCol w="1120400"/>
                <a:gridCol w="1910475"/>
                <a:gridCol w="2971625"/>
              </a:tblGrid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 결측치는 index값으로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(4:6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7개는 무시할 정도</a:t>
                      </a:r>
                      <a:r>
                        <a:rPr lang="ko-KR" sz="1100" u="none" cap="none" strike="noStrike"/>
                        <a:t>로</a:t>
                      </a: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예상 나이로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(20대 교수,의사는 드뭄)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5개는 무시할 정도</a:t>
                      </a:r>
                      <a:r>
                        <a:rPr lang="ko-KR" sz="1100" u="none" cap="none" strike="noStrike"/>
                        <a:t>로</a:t>
                      </a: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분포비율로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비결혼 비율로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결측치를 city의 부모 카테고리로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choice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Wine_Data_Preference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27"/>
          <p:cNvGraphicFramePr/>
          <p:nvPr/>
        </p:nvGraphicFramePr>
        <p:xfrm>
          <a:off x="756608" y="7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887725"/>
                <a:gridCol w="890400"/>
                <a:gridCol w="1120400"/>
                <a:gridCol w="1910475"/>
                <a:gridCol w="2971625"/>
              </a:tblGrid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66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(4:6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116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분포 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예상 나이로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(20대 교수,의사는 드뭄)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93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‘기타’ 군집 신설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137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비결혼 비율로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purchase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27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Wine_Sales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(139,332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1818848" y="4560327"/>
            <a:ext cx="538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MAX와 3Q 값의 차이가 일정 수준을 넘는 데이터를 이상치로 의심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875625" y="486398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Wine_Quality_Red/White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(1599개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27" name="Google Shape;227;p28"/>
          <p:cNvGraphicFramePr/>
          <p:nvPr/>
        </p:nvGraphicFramePr>
        <p:xfrm>
          <a:off x="304228" y="12456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971250"/>
                <a:gridCol w="4450425"/>
                <a:gridCol w="1531250"/>
                <a:gridCol w="1618350"/>
              </a:tblGrid>
              <a:tr h="188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7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 acidity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 pH와 fixed acidity 사이의 선형적 관계 없는 데이터 제거 완료</a:t>
                      </a:r>
                      <a:endParaRPr sz="1100" u="none" cap="none" strike="noStrike"/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pH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residual sugar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chlorides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total sulfur dioxide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density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Density와 alcohol 사이의 선형적(반비례) 관계 없는 데이터 제거 완료</a:t>
                      </a:r>
                      <a:endParaRPr sz="1100" u="none" cap="none" strike="noStrike"/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alcohol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2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25" y="791348"/>
            <a:ext cx="4402575" cy="298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707" y="791349"/>
            <a:ext cx="4105258" cy="298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1295561" y="3916000"/>
            <a:ext cx="235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Standard Scale 데이터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5841636" y="3916000"/>
            <a:ext cx="21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MinMax Scale 데이터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3650100" y="450577"/>
            <a:ext cx="17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의심 배경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4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4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4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4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09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09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09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09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712800" y="4388175"/>
            <a:ext cx="7718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residual sugar: [..., 8.8, 8.9, 9.0, </a:t>
            </a:r>
            <a:r>
              <a:rPr b="1" i="0" lang="ko-KR" sz="14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10.7</a:t>
            </a: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0" lang="ko-KR" sz="14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11.0</a:t>
            </a: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0" lang="ko-KR" sz="14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] 과 같이 기존 데이터와 큰 갭을 보이는 데이터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30"/>
          <p:cNvGraphicFramePr/>
          <p:nvPr/>
        </p:nvGraphicFramePr>
        <p:xfrm>
          <a:off x="430226" y="87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1074700"/>
                <a:gridCol w="852575"/>
                <a:gridCol w="954375"/>
                <a:gridCol w="2330775"/>
                <a:gridCol w="3220950"/>
              </a:tblGrid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seq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016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prefer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Frequency(일주일 간 음주 횟수)보다 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frequency(일주일 간 와인 음주 횟수)가 더 큰 숫자로 확인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1.응답자가 질문을 바꿔 이해한 경우 : frequency와 wine frequency의 응답이 바뀌었을 가능성 → 두 응답 교체해 작업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 조사자가 Wine frequency의 숫자를 잘못 기입한 경우 : frequency 수치가  Wine frequency가 가능한 최대치이므로 그에 맞춰 수정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254" name="Google Shape;254;p3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Wine_Frequency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31"/>
          <p:cNvGraphicFramePr/>
          <p:nvPr/>
        </p:nvGraphicFramePr>
        <p:xfrm>
          <a:off x="429999" y="1046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770400"/>
                <a:gridCol w="761275"/>
                <a:gridCol w="792325"/>
                <a:gridCol w="2874800"/>
                <a:gridCol w="3085200"/>
              </a:tblGrid>
              <a:tr h="7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side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치즈를 먹지 않고 응답 (알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러지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치즈 선호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X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등)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 누락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무시할 정도의 결측치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판단되어 제거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시음회에서 랜덤하게 치즈를 나누어 주었으므로, 치즈분포가 균등하게 되도록 처리 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choice1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31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1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Wine_Data_Side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412200" y="368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1058700"/>
                <a:gridCol w="1154050"/>
                <a:gridCol w="1041325"/>
                <a:gridCol w="1310175"/>
                <a:gridCol w="1292825"/>
                <a:gridCol w="743650"/>
                <a:gridCol w="1100025"/>
                <a:gridCol w="768700"/>
              </a:tblGrid>
              <a:tr h="5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Annon 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Roquefort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Cheddar 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Gorgonzola 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Camembert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Brie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Valencay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Ricotta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1266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1218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1221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1249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1308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8" name="Google Shape;268;p31"/>
          <p:cNvCxnSpPr/>
          <p:nvPr/>
        </p:nvCxnSpPr>
        <p:spPr>
          <a:xfrm>
            <a:off x="348375" y="4150375"/>
            <a:ext cx="85971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결과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32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6" name="Google Shape;276;p32"/>
          <p:cNvGraphicFramePr/>
          <p:nvPr/>
        </p:nvGraphicFramePr>
        <p:xfrm>
          <a:off x="792894" y="16243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663250"/>
                <a:gridCol w="3776275"/>
                <a:gridCol w="1386125"/>
                <a:gridCol w="1473200"/>
              </a:tblGrid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 결측치 index값으로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 완료(4:6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이상치 7개는 무시할 정도</a:t>
                      </a:r>
                      <a:r>
                        <a:rPr lang="ko-KR" sz="1100" u="none" cap="none" strike="noStrike"/>
                        <a:t>로</a:t>
                      </a: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직업별 평균 나이로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이상치 5개는 무시할 정도</a:t>
                      </a:r>
                      <a:r>
                        <a:rPr lang="ko-KR" sz="1100" u="none" cap="none" strike="noStrike"/>
                        <a:t>로</a:t>
                      </a: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판단되어 제거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나머지 데이터의 분포 비율로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나머지 데이터의 결혼 비율로 대체 완료 (7:3)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City의 부모 카테고리로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32"/>
          <p:cNvSpPr txBox="1"/>
          <p:nvPr/>
        </p:nvSpPr>
        <p:spPr>
          <a:xfrm>
            <a:off x="911911" y="734811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Wine_Data_Preference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맥주 시장 레드오션化 및 매출 향상을 위한 와인 산업 진출 필요성 高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15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25" y="1990388"/>
            <a:ext cx="3891195" cy="2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872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시장에서 당사 매출 23% 저하 </a:t>
            </a:r>
            <a:r>
              <a:rPr b="1" i="0" lang="ko-KR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(15' - 현재)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" name="Google Shape;76;p15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475" y="2201175"/>
            <a:ext cx="3891201" cy="21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8836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연 2% 이상의 성장률을 보이는 와인 수입 규모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24800" y="2979375"/>
            <a:ext cx="163200" cy="5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0" y="48862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출처: K-stat</a:t>
            </a:r>
            <a:endParaRPr b="0" i="0" sz="700" u="none" cap="none" strike="noStrike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489350" y="16695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-KR" sz="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endParaRPr b="0" i="0" sz="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71162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억 원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13767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$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결과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33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5" name="Google Shape;285;p33"/>
          <p:cNvGraphicFramePr/>
          <p:nvPr/>
        </p:nvGraphicFramePr>
        <p:xfrm>
          <a:off x="210455" y="14032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877025"/>
                <a:gridCol w="4551325"/>
                <a:gridCol w="1734450"/>
                <a:gridCol w="1473200"/>
              </a:tblGrid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42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 (4:6)로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Case1: 나머지 데이터의 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Case2: 직업별 평균 나이로 대체 (통계 자료에 근거)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‘기타’ 군집 신설 (93개)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비결혼 비율 (7:3)로 대체 완료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3"/>
          <p:cNvSpPr txBox="1"/>
          <p:nvPr/>
        </p:nvSpPr>
        <p:spPr>
          <a:xfrm>
            <a:off x="875625" y="678102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Wine_Sales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(139,332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결과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3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Wine_Quality_Red/White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(1599개 데이터)</a:t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95" name="Google Shape;295;p34"/>
          <p:cNvGraphicFramePr/>
          <p:nvPr/>
        </p:nvGraphicFramePr>
        <p:xfrm>
          <a:off x="304228" y="12456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971250"/>
                <a:gridCol w="4450425"/>
                <a:gridCol w="1531250"/>
                <a:gridCol w="1618350"/>
              </a:tblGrid>
              <a:tr h="188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7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 acidity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 pH와 fixed acidity 사이의 선형적 관계 없는 데이터 제거 완료</a:t>
                      </a:r>
                      <a:endParaRPr sz="1100" u="none" cap="none" strike="noStrike"/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pH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residual sugar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chlorides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total sulfur dioxide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Mean, Median, 1Q, 3Q에 벗어나는 데이터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density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Density와 alcohol 사이의 선형적(반비례) 관계 없는 데이터 제거 완료</a:t>
                      </a:r>
                      <a:endParaRPr sz="1100" u="none" cap="none" strike="noStrike"/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alcohol</a:t>
                      </a:r>
                      <a:endParaRPr b="1"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35"/>
          <p:cNvGraphicFramePr/>
          <p:nvPr/>
        </p:nvGraphicFramePr>
        <p:xfrm>
          <a:off x="456952" y="87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914550"/>
                <a:gridCol w="4521300"/>
                <a:gridCol w="1509475"/>
                <a:gridCol w="1434600"/>
              </a:tblGrid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Case1: 응답자가 질문을 바꿔 이해한 경우 : frequency와 wine frequency의 응답이 바뀌었을 가능성 → 두 응답 교체해 작업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39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 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결과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Wine_Frequency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36"/>
          <p:cNvGraphicFramePr/>
          <p:nvPr/>
        </p:nvGraphicFramePr>
        <p:xfrm>
          <a:off x="328399" y="2114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666850"/>
                <a:gridCol w="5303950"/>
                <a:gridCol w="1284525"/>
                <a:gridCol w="1240975"/>
              </a:tblGrid>
              <a:tr h="7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side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Case1: 무시할 정도의 결측치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판단되어 제거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158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Case2: 시음회에서 랜덤하게 치즈를 나누어 주었으므로, 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기록된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수가 가장 적은 치즈로 대체 완료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3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결과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3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875625" y="898067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Wine_Data_Side </a:t>
            </a:r>
            <a:r>
              <a:rPr b="1" i="0" lang="ko-KR" sz="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계획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3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1" name="Google Shape;321;p37"/>
          <p:cNvGraphicFramePr/>
          <p:nvPr/>
        </p:nvGraphicFramePr>
        <p:xfrm>
          <a:off x="333826" y="468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2869675"/>
                <a:gridCol w="859325"/>
                <a:gridCol w="959100"/>
                <a:gridCol w="2446675"/>
                <a:gridCol w="693775"/>
                <a:gridCol w="858250"/>
              </a:tblGrid>
              <a:tr h="594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목적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분석 대상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분석방법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주요내용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일정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비고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50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전체 데이터의 분포 특성 및 변수간의 관련성을 확인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 와인 데이터 셋에 대한 이해 및 정제를 위한 적절한 결측치 처리 방법 선별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산도, 알코올, 당도, 아황산염 등 11개 설명 변수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히스토그램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각 와인 성분의 분포를 확인한다.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5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Box</a:t>
                      </a:r>
                      <a:r>
                        <a:rPr lang="ko-KR" sz="1200" u="none" cap="none" strike="noStrike"/>
                        <a:t> plot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와인 성분들의 분포를 확인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상관분석, 산점도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와인 성분들의 선형성을 통계적</a:t>
                      </a:r>
                      <a:r>
                        <a:rPr lang="ko-KR" sz="1200" u="none" cap="none" strike="noStrike"/>
                        <a:t> 및 시각적으로 확인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성별, 나이, 직업 등 범주형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기술통계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데이터를 요약</a:t>
                      </a:r>
                      <a:r>
                        <a:rPr lang="ko-KR" sz="1200" u="none" cap="none" strike="noStrike"/>
                        <a:t> 정리함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성별, 나이, 직업 등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Heat</a:t>
                      </a:r>
                      <a:r>
                        <a:rPr lang="ko-KR" sz="1400" u="none" cap="none" strike="noStrike"/>
                        <a:t> map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Amount, Prefer와 범주 데이터의 상관성 확인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계획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3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9" name="Google Shape;329;p38"/>
          <p:cNvGraphicFramePr/>
          <p:nvPr/>
        </p:nvGraphicFramePr>
        <p:xfrm>
          <a:off x="333826" y="468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2869675"/>
                <a:gridCol w="859325"/>
                <a:gridCol w="951850"/>
                <a:gridCol w="2453925"/>
                <a:gridCol w="693775"/>
                <a:gridCol w="858250"/>
              </a:tblGrid>
              <a:tr h="594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목적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분석</a:t>
                      </a:r>
                      <a:r>
                        <a:rPr b="1" lang="ko-KR" sz="1400" u="none" cap="none" strike="noStrike"/>
                        <a:t> 대상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분석방법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주요내용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일정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/>
                        <a:t>비고</a:t>
                      </a:r>
                      <a:endParaRPr b="1"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57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와인 선호 영향 인자 확인</a:t>
                      </a: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하여 퀄리티에 영향을 미치는 인자를 확인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정확한 등급 분류를 통해 추천의 기본자료로 사용</a:t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산도, 알코올, 당도, 아황산염 등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분류분석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와인 품질 등급(quality)에 영향을 주는 인자 확인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Decision tree,ensemble,knn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5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/>
                        <a:t>성별, 나이, 거주지, 결혼 여부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분류분석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고객의 와인 선호에 영향을 주는 인자 확인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Decision tree,ensemble,knn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계획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p39"/>
          <p:cNvGraphicFramePr/>
          <p:nvPr/>
        </p:nvGraphicFramePr>
        <p:xfrm>
          <a:off x="290281" y="4020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{AA9612E8-D888-441C-801A-5270D9AE9F11}</a:tableStyleId>
              </a:tblPr>
              <a:tblGrid>
                <a:gridCol w="1427650"/>
                <a:gridCol w="1427650"/>
                <a:gridCol w="1527700"/>
                <a:gridCol w="2716000"/>
                <a:gridCol w="690300"/>
                <a:gridCol w="853950"/>
              </a:tblGrid>
              <a:tr h="625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목적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분석 대상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분석방법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주요내용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일정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 u="none" cap="none" strike="noStrike"/>
                        <a:t>비고</a:t>
                      </a:r>
                      <a:endParaRPr b="1"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04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데이터 분석을 통한 와인 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(성분 –등급 – 맛)이 상관관계가 있다는 시사점을 마케팅(고객 추천)에 반영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설명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와인 성분 (11개)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목표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와인 퀄리티</a:t>
                      </a:r>
                      <a:endParaRPr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분류 분석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와인 품질 등급</a:t>
                      </a:r>
                      <a:r>
                        <a:rPr lang="ko-KR" sz="1100" u="none" cap="none" strike="noStrike"/>
                        <a:t> 예측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Decision tree,ensemble,knn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099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설명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고객 군집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목표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와인 그룹</a:t>
                      </a:r>
                      <a:endParaRPr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분류 분석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 선호 와인 예측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각 와인의 성분을 와인</a:t>
                      </a:r>
                      <a:r>
                        <a:rPr lang="ko-KR" sz="1100" u="none" cap="none" strike="noStrike"/>
                        <a:t> 분류 카테고리에 따라 군집으로 분류한다.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PREFERENCE의 prefer와 같은 군집에 속한 와인을 추천한다.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다른 군집이라도 장바구니 분석을 통해 트렌드가 있다면 추천한다.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Decision tree,ensemble,knn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일, 주, 월별 매출액</a:t>
                      </a:r>
                      <a:endParaRPr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시계열 분석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5월~10월 데이터로 12월 매출</a:t>
                      </a:r>
                      <a:r>
                        <a:rPr lang="ko-KR" sz="1100" u="none" cap="none" strike="noStrike"/>
                        <a:t> 예측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ARIMA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56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설명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Side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목표 변수: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Choice2(어울리는 와인)</a:t>
                      </a:r>
                      <a:endParaRPr sz="13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연관 분석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와인과 잘</a:t>
                      </a:r>
                      <a:r>
                        <a:rPr lang="ko-KR" sz="1100" u="none" cap="none" strike="noStrike"/>
                        <a:t> 어울리는 치즈 안주 배치 및 추천</a:t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2125" marB="42125" marR="84250" marL="84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4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3757575" y="2001775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FEMALE은</a:t>
            </a:r>
            <a:r>
              <a:rPr lang="ko-KR"/>
              <a:t> D&gt;E&gt;B&gt;C 순으로 유의미한 정도의 선호 차이를 보임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MALE은 H&gt;F&gt;A 순으로 선호하지만 대부분의 와인에서 비슷한 수치를 보임</a:t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성별에 따른 와인 선호 분석</a:t>
            </a:r>
            <a:endParaRPr b="1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41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 txBox="1"/>
          <p:nvPr/>
        </p:nvSpPr>
        <p:spPr>
          <a:xfrm>
            <a:off x="3757575" y="2001775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MARRIED는 D&gt;E&gt;B 순으로 선호하는 경향을 보임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SINGLE의 경우, 여성은 D&gt;E&gt;B순으로, </a:t>
            </a:r>
            <a:br>
              <a:rPr lang="ko-KR"/>
            </a:br>
            <a:r>
              <a:rPr lang="ko-KR"/>
              <a:t>남성은 H&gt;G&gt;A순으로 선호</a:t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결혼 여부</a:t>
            </a:r>
            <a:r>
              <a:rPr b="1" lang="ko-KR" sz="1600"/>
              <a:t>에 따른 와인 선호 분석</a:t>
            </a:r>
            <a:endParaRPr b="1" sz="1600"/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4">
            <a:alphaModFix/>
          </a:blip>
          <a:srcRect b="90317" l="0" r="0" t="0"/>
          <a:stretch/>
        </p:blipFill>
        <p:spPr>
          <a:xfrm>
            <a:off x="1590413" y="3987850"/>
            <a:ext cx="786473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 rotWithShape="1">
          <a:blip r:embed="rId5">
            <a:alphaModFix/>
          </a:blip>
          <a:srcRect b="90317" l="0" r="0" t="0"/>
          <a:stretch/>
        </p:blipFill>
        <p:spPr>
          <a:xfrm>
            <a:off x="2370888" y="3987850"/>
            <a:ext cx="748686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 rotWithShape="1">
          <a:blip r:embed="rId6">
            <a:alphaModFix/>
          </a:blip>
          <a:srcRect b="90317" l="0" r="0" t="0"/>
          <a:stretch/>
        </p:blipFill>
        <p:spPr>
          <a:xfrm>
            <a:off x="3068279" y="3987850"/>
            <a:ext cx="766699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7">
            <a:alphaModFix/>
          </a:blip>
          <a:srcRect b="90317" l="0" r="0" t="0"/>
          <a:stretch/>
        </p:blipFill>
        <p:spPr>
          <a:xfrm>
            <a:off x="3834978" y="3987850"/>
            <a:ext cx="736116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8">
            <a:alphaModFix/>
          </a:blip>
          <a:srcRect b="90317" l="0" r="0" t="0"/>
          <a:stretch/>
        </p:blipFill>
        <p:spPr>
          <a:xfrm>
            <a:off x="4571105" y="3987850"/>
            <a:ext cx="752289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 rotWithShape="1">
          <a:blip r:embed="rId9">
            <a:alphaModFix/>
          </a:blip>
          <a:srcRect b="90317" l="0" r="0" t="0"/>
          <a:stretch/>
        </p:blipFill>
        <p:spPr>
          <a:xfrm>
            <a:off x="5329085" y="3987850"/>
            <a:ext cx="759493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 rotWithShape="1">
          <a:blip r:embed="rId10">
            <a:alphaModFix/>
          </a:blip>
          <a:srcRect b="90317" l="0" r="0" t="0"/>
          <a:stretch/>
        </p:blipFill>
        <p:spPr>
          <a:xfrm>
            <a:off x="6037283" y="3987850"/>
            <a:ext cx="755892" cy="7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1"/>
          <p:cNvPicPr preferRelativeResize="0"/>
          <p:nvPr/>
        </p:nvPicPr>
        <p:blipFill rotWithShape="1">
          <a:blip r:embed="rId11">
            <a:alphaModFix/>
          </a:blip>
          <a:srcRect b="90317" l="0" r="0" t="0"/>
          <a:stretch/>
        </p:blipFill>
        <p:spPr>
          <a:xfrm>
            <a:off x="6779684" y="3987850"/>
            <a:ext cx="773903" cy="7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42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3757575" y="1357000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40대가 가장 와인을 선호하며, 50대, 30대, 20대 순으로 선호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20대의 경우, 저렴한 B와인을 선호 (가격: 10)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30대의 경우, E와인을 선호 (가격: 15)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40대의 경우, D와인을 선호 (가격:25)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50대와 60대 역시 D와인을 가장 선호하는 것으로 나타남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연령</a:t>
            </a:r>
            <a:r>
              <a:rPr b="1" lang="ko-KR" sz="1600"/>
              <a:t>에 따른 와인 선호 분석</a:t>
            </a:r>
            <a:endParaRPr b="1" sz="1600"/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/>
          </a:blip>
          <a:srcRect b="81210" l="0" r="0" t="9107"/>
          <a:stretch/>
        </p:blipFill>
        <p:spPr>
          <a:xfrm>
            <a:off x="2279128" y="4135538"/>
            <a:ext cx="644081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5">
            <a:alphaModFix/>
          </a:blip>
          <a:srcRect b="81210" l="0" r="0" t="9107"/>
          <a:stretch/>
        </p:blipFill>
        <p:spPr>
          <a:xfrm>
            <a:off x="2880431" y="4135538"/>
            <a:ext cx="613135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 rotWithShape="1">
          <a:blip r:embed="rId6">
            <a:alphaModFix/>
          </a:blip>
          <a:srcRect b="81210" l="0" r="0" t="9107"/>
          <a:stretch/>
        </p:blipFill>
        <p:spPr>
          <a:xfrm>
            <a:off x="3419122" y="4135538"/>
            <a:ext cx="627886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7">
            <a:alphaModFix/>
          </a:blip>
          <a:srcRect b="81210" l="0" r="0" t="9107"/>
          <a:stretch/>
        </p:blipFill>
        <p:spPr>
          <a:xfrm>
            <a:off x="3997797" y="4135538"/>
            <a:ext cx="602841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 rotWithShape="1">
          <a:blip r:embed="rId8">
            <a:alphaModFix/>
          </a:blip>
          <a:srcRect b="81210" l="0" r="0" t="9107"/>
          <a:stretch/>
        </p:blipFill>
        <p:spPr>
          <a:xfrm>
            <a:off x="4542921" y="4135538"/>
            <a:ext cx="616086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9">
            <a:alphaModFix/>
          </a:blip>
          <a:srcRect b="81210" l="0" r="0" t="9107"/>
          <a:stretch/>
        </p:blipFill>
        <p:spPr>
          <a:xfrm>
            <a:off x="5104868" y="4135538"/>
            <a:ext cx="621987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 rotWithShape="1">
          <a:blip r:embed="rId10">
            <a:alphaModFix/>
          </a:blip>
          <a:srcRect b="81210" l="0" r="0" t="9107"/>
          <a:stretch/>
        </p:blipFill>
        <p:spPr>
          <a:xfrm>
            <a:off x="5654920" y="4135538"/>
            <a:ext cx="619036" cy="6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 rotWithShape="1">
          <a:blip r:embed="rId11">
            <a:alphaModFix/>
          </a:blip>
          <a:srcRect b="81210" l="0" r="0" t="9107"/>
          <a:stretch/>
        </p:blipFill>
        <p:spPr>
          <a:xfrm>
            <a:off x="6231085" y="4135538"/>
            <a:ext cx="633787" cy="62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프리미엄" 가격 정책과 높은 다양성으로 인해 예측하기 힘든 와인 수요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6"/>
          <p:cNvSpPr/>
          <p:nvPr/>
        </p:nvSpPr>
        <p:spPr>
          <a:xfrm>
            <a:off x="4961775" y="1785300"/>
            <a:ext cx="3498300" cy="24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</a:t>
            </a:r>
            <a:r>
              <a:rPr b="0" i="1" lang="ko-KR" sz="1300" u="none" cap="none" strike="noStrik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유형은 와인을 선택</a:t>
            </a: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하는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속성 , 구매동기와 이용형태 등에 영향을 미치게 된다 …"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"...시장을 세분화하여 각 </a:t>
            </a:r>
            <a:r>
              <a:rPr b="0" i="1" lang="ko-KR" sz="1300" u="none" cap="none" strike="noStrik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집단별 특성을 규명하고 소비자의 행동을 이해함으로써</a:t>
            </a: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와인 관련 업체의 담당자에게 마케팅 전략에 도움을 주는..."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전문화 수준에 따른 와인 소비자 유형별 시장특성 분석,</a:t>
            </a:r>
            <a:r>
              <a:rPr b="1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박재완 , 2014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647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개개인에 따라 차이를 보이는 와인 취향</a:t>
            </a:r>
            <a:endParaRPr b="1" i="0" sz="2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28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객관적이지 않은 레이블링으로 높은 가격 형성</a:t>
            </a:r>
            <a:endParaRPr b="1" i="0" sz="2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628" y="2518078"/>
            <a:ext cx="3498300" cy="5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625" y="2931463"/>
            <a:ext cx="1238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875" y="3076075"/>
            <a:ext cx="2156250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7875" y="3374025"/>
            <a:ext cx="2260050" cy="106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925" y="1907557"/>
            <a:ext cx="3001700" cy="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43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3757575" y="1357000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카이제곱 분석 결</a:t>
            </a:r>
            <a:r>
              <a:rPr lang="ko-KR"/>
              <a:t>과, AREA_GRADE에 따른 와인 선호도의 차이는 없는 것으로 나타남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등급이 낮을수록 와인을 더 많이, 등급이 높을수록 와인을 더 적게 구매함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지역 등급</a:t>
            </a:r>
            <a:r>
              <a:rPr b="1" lang="ko-KR" sz="1600"/>
              <a:t>에 따른 와인 선호 분석</a:t>
            </a:r>
            <a:endParaRPr b="1" sz="1600"/>
          </a:p>
        </p:txBody>
      </p:sp>
      <p:pic>
        <p:nvPicPr>
          <p:cNvPr id="394" name="Google Shape;394;p43"/>
          <p:cNvPicPr preferRelativeResize="0"/>
          <p:nvPr/>
        </p:nvPicPr>
        <p:blipFill rotWithShape="1">
          <a:blip r:embed="rId4">
            <a:alphaModFix/>
          </a:blip>
          <a:srcRect b="10057" l="0" r="0" t="80259"/>
          <a:stretch/>
        </p:blipFill>
        <p:spPr>
          <a:xfrm>
            <a:off x="2063520" y="4117862"/>
            <a:ext cx="657590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 rotWithShape="1">
          <a:blip r:embed="rId5">
            <a:alphaModFix/>
          </a:blip>
          <a:srcRect b="10057" l="0" r="0" t="80259"/>
          <a:stretch/>
        </p:blipFill>
        <p:spPr>
          <a:xfrm>
            <a:off x="2665323" y="4117863"/>
            <a:ext cx="625995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 rotWithShape="1">
          <a:blip r:embed="rId6">
            <a:alphaModFix/>
          </a:blip>
          <a:srcRect b="10057" l="0" r="0" t="80259"/>
          <a:stretch/>
        </p:blipFill>
        <p:spPr>
          <a:xfrm>
            <a:off x="3291318" y="4117863"/>
            <a:ext cx="641055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7">
            <a:alphaModFix/>
          </a:blip>
          <a:srcRect b="10057" l="0" r="0" t="80259"/>
          <a:stretch/>
        </p:blipFill>
        <p:spPr>
          <a:xfrm>
            <a:off x="3932374" y="4117863"/>
            <a:ext cx="615485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 rotWithShape="1">
          <a:blip r:embed="rId8">
            <a:alphaModFix/>
          </a:blip>
          <a:srcRect b="10057" l="0" r="0" t="80259"/>
          <a:stretch/>
        </p:blipFill>
        <p:spPr>
          <a:xfrm>
            <a:off x="4547859" y="4117863"/>
            <a:ext cx="629007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 rotWithShape="1">
          <a:blip r:embed="rId9">
            <a:alphaModFix/>
          </a:blip>
          <a:srcRect b="10057" l="0" r="0" t="80259"/>
          <a:stretch/>
        </p:blipFill>
        <p:spPr>
          <a:xfrm>
            <a:off x="5188915" y="4117863"/>
            <a:ext cx="635032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 rotWithShape="1">
          <a:blip r:embed="rId10">
            <a:alphaModFix/>
          </a:blip>
          <a:srcRect b="10057" l="0" r="0" t="80259"/>
          <a:stretch/>
        </p:blipFill>
        <p:spPr>
          <a:xfrm>
            <a:off x="5792352" y="4117863"/>
            <a:ext cx="632019" cy="63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11">
            <a:alphaModFix/>
          </a:blip>
          <a:srcRect b="10057" l="0" r="0" t="80259"/>
          <a:stretch/>
        </p:blipFill>
        <p:spPr>
          <a:xfrm>
            <a:off x="6433408" y="4117863"/>
            <a:ext cx="647080" cy="6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4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3">
            <a:alphaModFix/>
          </a:blip>
          <a:srcRect b="0" l="4987" r="4987" t="0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/>
          <p:nvPr/>
        </p:nvSpPr>
        <p:spPr>
          <a:xfrm>
            <a:off x="3757575" y="1357000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직업이 자영업 고객이 가장 와인을 선호하는 것으로 나타남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임시</a:t>
            </a:r>
            <a:r>
              <a:rPr lang="ko-KR"/>
              <a:t>직, 벤처 직원 등이 이를 따름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자영업자의 경우, G, D, H을 선호함 (가격: 30, 25, 10)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벤처 직원, 중소기업 직원의 경우, D를 선호함 (가격: 25)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임시직의 경우 B와 H를 선호함 (가격: 10, 10)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연구원, 교수, 의사, 기자, 변호사는 C를 선호함 (가격: 15)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여학생은 B를, 남학생은 G를 선호</a:t>
            </a:r>
            <a:endParaRPr/>
          </a:p>
        </p:txBody>
      </p:sp>
      <p:sp>
        <p:nvSpPr>
          <p:cNvPr id="411" name="Google Shape;411;p44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직업</a:t>
            </a:r>
            <a:r>
              <a:rPr b="1" lang="ko-KR" sz="1600"/>
              <a:t>에 따른 와인 선호 분석</a:t>
            </a:r>
            <a:endParaRPr b="1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4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3">
            <a:alphaModFix/>
          </a:blip>
          <a:srcRect b="0" l="4987" r="4987" t="0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 txBox="1"/>
          <p:nvPr/>
        </p:nvSpPr>
        <p:spPr>
          <a:xfrm>
            <a:off x="3757575" y="1357000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와인애호가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와인 애호가는 직업과 상관없이 골고루 있는 것으로 보임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와인 애호가가 좋아하는 와인은 D, E, B순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여성 애호가는 D, B순, 남성 애호가는 H, A순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PREFER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당도, 깊이감에 대한 선호는 와인 선택에 영향을 주지 않음</a:t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기타 Insight</a:t>
            </a:r>
            <a:endParaRPr b="1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</a:t>
            </a:r>
            <a:r>
              <a:rPr b="0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269575" y="1473238"/>
            <a:ext cx="3524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3757575" y="1357000"/>
            <a:ext cx="51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치즈에 따른 CHOICE2 선호 변화가 유의미하지 않음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치즈에 상관없이 CHOICE1에서의 선택을 CHOICE2에서 반복하는 경향이 모든 군집에서 보임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-KR"/>
              <a:t>해당 경향은 D, E에서 특히 강하게 나타나</a:t>
            </a:r>
            <a:r>
              <a:rPr lang="ko-KR"/>
              <a:t>서, D나 E를 CHOICE1으로 선택한 대부분의 사람은 CHOICE2 역시 </a:t>
            </a:r>
            <a:br>
              <a:rPr lang="ko-KR"/>
            </a:br>
            <a:r>
              <a:rPr lang="ko-KR"/>
              <a:t>D나 E, 둘 중 하나를 선택함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2437500" y="7003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CHOICE1에 따른 CHOICE2 변화</a:t>
            </a:r>
            <a:endParaRPr b="1" sz="1600"/>
          </a:p>
        </p:txBody>
      </p:sp>
      <p:graphicFrame>
        <p:nvGraphicFramePr>
          <p:cNvPr id="432" name="Google Shape;432;p46"/>
          <p:cNvGraphicFramePr/>
          <p:nvPr/>
        </p:nvGraphicFramePr>
        <p:xfrm>
          <a:off x="1923950" y="4044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{77413845-4D0F-4A2F-B8EC-791676B06294}</a:tableStyleId>
              </a:tblPr>
              <a:tblGrid>
                <a:gridCol w="785300"/>
                <a:gridCol w="785300"/>
                <a:gridCol w="785300"/>
                <a:gridCol w="785300"/>
                <a:gridCol w="785300"/>
                <a:gridCol w="785300"/>
                <a:gridCol w="785300"/>
                <a:gridCol w="785300"/>
                <a:gridCol w="785300"/>
              </a:tblGrid>
              <a:tr h="22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CHOICE1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F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1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CHOICE2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AFH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BC|DE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C|BE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DE|BC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AEF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DEG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ADEFGH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601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313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7"/>
          <p:cNvCxnSpPr/>
          <p:nvPr/>
        </p:nvCxnSpPr>
        <p:spPr>
          <a:xfrm>
            <a:off x="25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8892738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7"/>
          <p:cNvSpPr/>
          <p:nvPr/>
        </p:nvSpPr>
        <p:spPr>
          <a:xfrm>
            <a:off x="41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ustomer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와인에 익숙하지 않음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개개인의 취향 차이로 추천 難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비교적 높은 가격에 거부감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29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ompany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유통 및 정보 채널 부족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일괄적 마케팅 어려움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시 정량적 지표 부재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171313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ompetitor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온라인, 편의점 등 채널 확대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치즈 등 안주를 이용한 마케팅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368925" y="637250"/>
            <a:ext cx="84060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원가 절감을 위해 와인 품질 분류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취향에 맞춘 고객 군집별 분류 및 추천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안주와 매칭되는 와인, 혹은 와인과 매칭되는 안주 추천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311300" y="2080050"/>
            <a:ext cx="5004000" cy="2575200"/>
          </a:xfrm>
          <a:prstGeom prst="rect">
            <a:avLst/>
          </a:prstGeom>
          <a:solidFill>
            <a:srgbClr val="A4C2F4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544550" y="2080050"/>
            <a:ext cx="5004000" cy="2575200"/>
          </a:xfrm>
          <a:prstGeom prst="rect">
            <a:avLst/>
          </a:prstGeom>
          <a:solidFill>
            <a:srgbClr val="EA9999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11300" y="2080077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급성장하는 블루오션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5315300" y="2080025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다품종에 따른 다양한 소비자 욕구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544550" y="2080050"/>
            <a:ext cx="17706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산업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진출 방향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4429850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0" name="Google Shape;130;p18"/>
          <p:cNvCxnSpPr/>
          <p:nvPr/>
        </p:nvCxnSpPr>
        <p:spPr>
          <a:xfrm rot="10800000">
            <a:off x="4571925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1" name="Google Shape;131;p18"/>
          <p:cNvCxnSpPr/>
          <p:nvPr/>
        </p:nvCxnSpPr>
        <p:spPr>
          <a:xfrm rot="10800000">
            <a:off x="4287775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2" name="Google Shape;132;p18"/>
          <p:cNvSpPr txBox="1"/>
          <p:nvPr/>
        </p:nvSpPr>
        <p:spPr>
          <a:xfrm>
            <a:off x="311300" y="2439525"/>
            <a:ext cx="3226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와인시장 향후 5년간 성장가도 달릴 것..."</a:t>
            </a:r>
            <a:endParaRPr b="0" i="1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FOODICON, 2018</a:t>
            </a:r>
            <a:endParaRPr b="0" i="0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 생기도는 와인 시장...."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매일경제, 2017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"전 세계 와인생산자, '한국 와인시장 매력적'"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식품외식경제, 2017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"주식 보다 수익률이 높은 고급 와인 시장..."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코인프레스, 2018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900" y="2511800"/>
            <a:ext cx="2987003" cy="199925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19"/>
          <p:cNvGraphicFramePr/>
          <p:nvPr/>
        </p:nvGraphicFramePr>
        <p:xfrm>
          <a:off x="524525" y="59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1704475"/>
                <a:gridCol w="1470675"/>
                <a:gridCol w="4919800"/>
              </a:tblGrid>
              <a:tr h="358825">
                <a:tc rowSpan="11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시장 진출 이슈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와인의 높은 가격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원산지 와인 등급과 실제 와인 등급의 차이로 인한 높은 수입 원가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와인에 매겨지는 30%의 높은 주세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다품종 소량 수입 구조에 따라 규모의 경제 실현 불가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복잡한 유통 구조와 주류 유통법에 의한 부가 비용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선별의 어려움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와인의 종류와 개인 취향에 따른 수입 품목 결정의 어려움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분류를 위한 정보 부족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8825">
                <a:tc vMerge="1"/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영업 및 마케팅 능력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진출 기업과의 영업 및 제휴 경쟁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층의 변화에 따른 新 유통 채널 필요성 대두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소비자 유치를 위한 마케팅의 필요성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소비자 유지를 위한 차별화의 필요성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HRD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진출 분야인 와인 산업에 대한 노하우 부족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Google Shape;148;p20"/>
          <p:cNvGraphicFramePr/>
          <p:nvPr/>
        </p:nvGraphicFramePr>
        <p:xfrm>
          <a:off x="253113" y="41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1086550"/>
                <a:gridCol w="1100150"/>
                <a:gridCol w="1483500"/>
                <a:gridCol w="843300"/>
                <a:gridCol w="1114675"/>
                <a:gridCol w="1219450"/>
                <a:gridCol w="856150"/>
                <a:gridCol w="933975"/>
              </a:tblGrid>
              <a:tr h="3234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잠재 원인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/>
                        <a:t>데이터 수집 계획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2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데이터명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세부 데이터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속성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발생주기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수집방법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담당자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 가능성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37855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기존 와인 품질 및 등급</a:t>
                      </a:r>
                      <a:endParaRPr b="1" sz="11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와인 기본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가격, 용량, 수입 원가, 할인율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코르크 여부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DB 검색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580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와인 품질 분류 인자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고정 산도, 휘발성 산도, 구연산, 밀도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잔류 설탕, 염화나트륨, 자유 이산화황,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총 이산화황, pH, 칼륨 황산염, 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알코올 도수</a:t>
                      </a:r>
                      <a:endParaRPr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품목별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한국식품연구원 의뢰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378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전세계 와인 생산지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토양, 기후, 강수량, 일조량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계절별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와이너리 협조 요청,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인터넷 조사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4796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소비자 와인 선호도</a:t>
                      </a:r>
                      <a:endParaRPr b="1" sz="11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소비자</a:t>
                      </a:r>
                      <a:endParaRPr b="1"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기본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성별, 연령, 지역, 직업, 소득 수준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결혼 여부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회원가입 및 주문정보, </a:t>
                      </a: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인터넷 설문조사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3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소비자 와인 경험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음주 빈도, 음주 와인 수, 선호 맛,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구매 와인 가격대, 구매 목적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회원가입 및 주문정보, 인터넷 설문조사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" name="Google Shape;156;p21"/>
          <p:cNvGraphicFramePr/>
          <p:nvPr/>
        </p:nvGraphicFramePr>
        <p:xfrm>
          <a:off x="253113" y="90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{AA9612E8-D888-441C-801A-5270D9AE9F11}</a:tableStyleId>
              </a:tblPr>
              <a:tblGrid>
                <a:gridCol w="1086550"/>
                <a:gridCol w="1100150"/>
                <a:gridCol w="1483500"/>
                <a:gridCol w="843300"/>
                <a:gridCol w="1114675"/>
                <a:gridCol w="1219450"/>
                <a:gridCol w="856150"/>
                <a:gridCol w="933975"/>
              </a:tblGrid>
              <a:tr h="3189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잠재 원인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/>
                        <a:t>데이터 수집 계획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553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데이터명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세부 데이터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속성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발생주기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수집방법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담당자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 가능성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33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영업 및 마케팅 능력</a:t>
                      </a:r>
                      <a:endParaRPr b="1" sz="1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자사 영업 경쟁력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자사/타사 매출액,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영업 매장 수,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사원 수, </a:t>
                      </a:r>
                      <a:r>
                        <a:rPr lang="ko-KR" sz="900" u="none" cap="none" strike="noStrike"/>
                        <a:t>제휴 브랜드 수,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파트너쉽 수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재무제표, 실적 발표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자사 마케팅 경쟁력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선호 안주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인터넷 설문조사,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MOU 데이터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25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고객 웹 방문기록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장, 단기 방문 고객 기록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세션 분석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방문 고객 장바구니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세션 분석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HRD</a:t>
                      </a:r>
                      <a:endParaRPr b="1" sz="1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임직원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교육 현황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교육 이수 시간,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교육 평가 점수 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인사과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p21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11253" l="34484" r="21790" t="13873"/>
          <a:stretch/>
        </p:blipFill>
        <p:spPr>
          <a:xfrm>
            <a:off x="4909625" y="966225"/>
            <a:ext cx="3906648" cy="3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250" y="2987250"/>
            <a:ext cx="3672249" cy="121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2"/>
          <p:cNvGrpSpPr/>
          <p:nvPr/>
        </p:nvGrpSpPr>
        <p:grpSpPr>
          <a:xfrm>
            <a:off x="169300" y="858642"/>
            <a:ext cx="4108216" cy="3392095"/>
            <a:chOff x="0" y="653238"/>
            <a:chExt cx="4357925" cy="3951188"/>
          </a:xfrm>
        </p:grpSpPr>
        <p:pic>
          <p:nvPicPr>
            <p:cNvPr id="168" name="Google Shape;168;p22"/>
            <p:cNvPicPr preferRelativeResize="0"/>
            <p:nvPr/>
          </p:nvPicPr>
          <p:blipFill rotWithShape="1">
            <a:blip r:embed="rId5">
              <a:alphaModFix/>
            </a:blip>
            <a:srcRect b="0" l="22986" r="23790" t="12256"/>
            <a:stretch/>
          </p:blipFill>
          <p:spPr>
            <a:xfrm>
              <a:off x="0" y="653238"/>
              <a:ext cx="4357925" cy="3951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/>
            <p:nvPr/>
          </p:nvSpPr>
          <p:spPr>
            <a:xfrm>
              <a:off x="49525" y="686275"/>
              <a:ext cx="768000" cy="16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91975" y="657925"/>
              <a:ext cx="5802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baseline="30000"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SEGYE Inc.</a:t>
              </a:r>
              <a:endParaRPr b="1" baseline="30000"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49525" y="749875"/>
              <a:ext cx="106200" cy="1062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2" name="Google Shape;172;p22"/>
          <p:cNvCxnSpPr/>
          <p:nvPr/>
        </p:nvCxnSpPr>
        <p:spPr>
          <a:xfrm>
            <a:off x="4572000" y="1157300"/>
            <a:ext cx="0" cy="320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2"/>
          <p:cNvSpPr/>
          <p:nvPr/>
        </p:nvSpPr>
        <p:spPr>
          <a:xfrm>
            <a:off x="208950" y="4328349"/>
            <a:ext cx="4068600" cy="3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안주 맞춤형 와인 추천을 통한 차별화된 마케팅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4909660" y="4326550"/>
            <a:ext cx="3906600" cy="3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시 관심분야를 통해 고객 데이터 수집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534400" y="421663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웹페이지를 활용한 고객 데이터 수집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